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Lst>
  <p:notesMasterIdLst>
    <p:notesMasterId r:id="rId12"/>
  </p:notesMasterIdLst>
  <p:sldIdLst>
    <p:sldId id="275" r:id="rId3"/>
    <p:sldId id="288" r:id="rId4"/>
    <p:sldId id="274" r:id="rId5"/>
    <p:sldId id="289" r:id="rId6"/>
    <p:sldId id="282" r:id="rId7"/>
    <p:sldId id="284" r:id="rId8"/>
    <p:sldId id="293" r:id="rId9"/>
    <p:sldId id="297"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41" d="100"/>
          <a:sy n="41" d="100"/>
        </p:scale>
        <p:origin x="808" y="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5DDCA9-5AAB-4F94-BC44-C29A47CDEF20}" type="datetimeFigureOut">
              <a:rPr lang="en-GB" smtClean="0"/>
              <a:t>23/04/2020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4A269-685A-4DF1-996A-E52057E038C1}" type="slidenum">
              <a:rPr lang="en-GB" smtClean="0"/>
              <a:t>‹#›</a:t>
            </a:fld>
            <a:endParaRPr lang="en-GB"/>
          </a:p>
        </p:txBody>
      </p:sp>
    </p:spTree>
    <p:extLst>
      <p:ext uri="{BB962C8B-B14F-4D97-AF65-F5344CB8AC3E}">
        <p14:creationId xmlns:p14="http://schemas.microsoft.com/office/powerpoint/2010/main" val="160018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December 2019. A youth activist from Zimbabwe, participates in a panel discussion during the High-level Event on Climate Change and Children Rights, part of the 2019 UN Climate Change Conference (COP 25) in Madrid, Spain. The event, held under the title “We Dare: Children and Youth vs. Climate Change”, included the participation of adolescents and ministers from different countries. As part of the event, countries were invited to sign the Intergovernmental Declaration on Children and Youth in Climate Action.</a:t>
            </a:r>
          </a:p>
        </p:txBody>
      </p:sp>
      <p:sp>
        <p:nvSpPr>
          <p:cNvPr id="4" name="Slide Number Placeholder 3"/>
          <p:cNvSpPr>
            <a:spLocks noGrp="1"/>
          </p:cNvSpPr>
          <p:nvPr>
            <p:ph type="sldNum" sz="quarter" idx="5"/>
          </p:nvPr>
        </p:nvSpPr>
        <p:spPr/>
        <p:txBody>
          <a:bodyPr/>
          <a:lstStyle/>
          <a:p>
            <a:fld id="{8644A269-685A-4DF1-996A-E52057E038C1}" type="slidenum">
              <a:rPr lang="en-GB" smtClean="0"/>
              <a:t>1</a:t>
            </a:fld>
            <a:endParaRPr lang="en-GB"/>
          </a:p>
        </p:txBody>
      </p:sp>
    </p:spTree>
    <p:extLst>
      <p:ext uri="{BB962C8B-B14F-4D97-AF65-F5344CB8AC3E}">
        <p14:creationId xmlns:p14="http://schemas.microsoft.com/office/powerpoint/2010/main" val="12999126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743564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19" b="24887"/>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324955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2838933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0" y="-1"/>
            <a:ext cx="12376321" cy="6858001"/>
          </a:xfrm>
          <a:prstGeom prst="rect">
            <a:avLst/>
          </a:prstGeom>
        </p:spPr>
      </p:pic>
      <p:sp>
        <p:nvSpPr>
          <p:cNvPr id="8" name="Subtitle 2">
            <a:extLst>
              <a:ext uri="{FF2B5EF4-FFF2-40B4-BE49-F238E27FC236}">
                <a16:creationId xmlns:a16="http://schemas.microsoft.com/office/drawing/2014/main" id="{AF9D4B28-2DD9-454C-89ED-681EAE322861}"/>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9D894F58-5793-4F29-A793-699055ED4A86}"/>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1082129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40639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23/04/2020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27112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17"/>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153405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23/04/2020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2370091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23/04/2020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34974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23/04/2020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878519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47646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1517137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3735401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23/04/2020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7352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40536" y="5721408"/>
            <a:ext cx="5351464" cy="1150647"/>
          </a:xfrm>
          <a:prstGeom prst="rect">
            <a:avLst/>
          </a:prstGeom>
        </p:spPr>
      </p:pic>
    </p:spTree>
    <p:extLst>
      <p:ext uri="{BB962C8B-B14F-4D97-AF65-F5344CB8AC3E}">
        <p14:creationId xmlns:p14="http://schemas.microsoft.com/office/powerpoint/2010/main" val="2857779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2581998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64" r="16762"/>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604870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488" t="216" r="15901" b="-216"/>
          <a:stretch/>
        </p:blipFill>
        <p:spPr>
          <a:xfrm>
            <a:off x="7551452" y="1715768"/>
            <a:ext cx="3802348" cy="3749196"/>
          </a:xfrm>
          <a:prstGeom prst="rect">
            <a:avLst/>
          </a:prstGeom>
        </p:spPr>
      </p:pic>
    </p:spTree>
    <p:extLst>
      <p:ext uri="{BB962C8B-B14F-4D97-AF65-F5344CB8AC3E}">
        <p14:creationId xmlns:p14="http://schemas.microsoft.com/office/powerpoint/2010/main" val="2967049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1432363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35" r="16847" b="3412"/>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59539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2647157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043992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2140319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rticle of the Week: Article 24. A picture of hand washing and the Unicef Rights Respecting Schools log. ">
            <a:extLst>
              <a:ext uri="{FF2B5EF4-FFF2-40B4-BE49-F238E27FC236}">
                <a16:creationId xmlns:a16="http://schemas.microsoft.com/office/drawing/2014/main" id="{E3E9CA09-357D-4A72-9568-0E338F7821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AE857259-BCA9-4619-887D-EB41A9DB5E54}"/>
              </a:ext>
            </a:extLst>
          </p:cNvPr>
          <p:cNvSpPr txBox="1">
            <a:spLocks/>
          </p:cNvSpPr>
          <p:nvPr userDrawn="1"/>
        </p:nvSpPr>
        <p:spPr>
          <a:xfrm>
            <a:off x="9525" y="5109802"/>
            <a:ext cx="9756058" cy="1299568"/>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 </a:t>
            </a:r>
          </a:p>
          <a:p>
            <a:r>
              <a:rPr lang="en-US" dirty="0"/>
              <a:t>Article 24- health services</a:t>
            </a:r>
            <a:endParaRPr lang="en-GB" dirty="0"/>
          </a:p>
        </p:txBody>
      </p:sp>
    </p:spTree>
    <p:extLst>
      <p:ext uri="{BB962C8B-B14F-4D97-AF65-F5344CB8AC3E}">
        <p14:creationId xmlns:p14="http://schemas.microsoft.com/office/powerpoint/2010/main" val="3236961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4020289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149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297722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226084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1084594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463719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B004B6AC-1160-41F2-9DE4-5B8663995A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id="{2F1E07C9-9706-44B1-8AAC-0AD3B92E11BD}"/>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
        <p:nvSpPr>
          <p:cNvPr id="8" name="Rectangle 7">
            <a:extLst>
              <a:ext uri="{FF2B5EF4-FFF2-40B4-BE49-F238E27FC236}">
                <a16:creationId xmlns:a16="http://schemas.microsoft.com/office/drawing/2014/main" id="{ACBD307C-95E8-4F67-86C8-AA4447C4EC75}"/>
              </a:ext>
            </a:extLst>
          </p:cNvPr>
          <p:cNvSpPr/>
          <p:nvPr userDrawn="1"/>
        </p:nvSpPr>
        <p:spPr>
          <a:xfrm rot="16200000">
            <a:off x="10768851" y="5434850"/>
            <a:ext cx="2600078" cy="2462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b="0" i="0" kern="1200" dirty="0">
                <a:solidFill>
                  <a:schemeClr val="bg1"/>
                </a:solidFill>
                <a:effectLst/>
                <a:latin typeface="Arial" panose="020B0604020202020204" pitchFamily="34" charset="0"/>
                <a:ea typeface="+mn-ea"/>
                <a:cs typeface="Arial" panose="020B0604020202020204" pitchFamily="34" charset="0"/>
              </a:rPr>
              <a:t>Herrero</a:t>
            </a:r>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4035751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1275897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1609593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4230717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12718283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643533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18388701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957638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19" b="24887"/>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34627232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28540516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13886805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1402515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23/04/2020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3808918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958303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961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39445403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21449655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23/04/2020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3967414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23/04/2020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13307510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23/04/2020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539424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1254871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5775153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198637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1077062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17474564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64" r="16762"/>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1386583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8926965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488" t="216" r="15901" b="-216"/>
          <a:stretch/>
        </p:blipFill>
        <p:spPr>
          <a:xfrm>
            <a:off x="7551452" y="1715768"/>
            <a:ext cx="3802348" cy="3749196"/>
          </a:xfrm>
          <a:prstGeom prst="rect">
            <a:avLst/>
          </a:prstGeom>
        </p:spPr>
      </p:pic>
    </p:spTree>
    <p:extLst>
      <p:ext uri="{BB962C8B-B14F-4D97-AF65-F5344CB8AC3E}">
        <p14:creationId xmlns:p14="http://schemas.microsoft.com/office/powerpoint/2010/main" val="33331023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2695237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35" r="16847" b="3412"/>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5461051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18086081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4288929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32484529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6485366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9331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36956333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43534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11810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1850324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1336126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theme" Target="../theme/theme2.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23/04/2020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1287716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23/04/2020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283396183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9.xml"/><Relationship Id="rId4" Type="http://schemas.openxmlformats.org/officeDocument/2006/relationships/image" Target="../media/image35.jpg"/></Relationships>
</file>

<file path=ppt/slides/_rels/slide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slideLayout" Target="../slideLayouts/slideLayout22.xml"/><Relationship Id="rId1" Type="http://schemas.openxmlformats.org/officeDocument/2006/relationships/video" Target="https://www.youtube.com/embed/BmJifs9MjBI?feature=oembed" TargetMode="External"/><Relationship Id="rId6" Type="http://schemas.openxmlformats.org/officeDocument/2006/relationships/image" Target="../media/image38.jpeg"/><Relationship Id="rId5" Type="http://schemas.openxmlformats.org/officeDocument/2006/relationships/hyperlink" Target="https://www.youtube.com/watch?v=BmJifs9MjBI" TargetMode="External"/><Relationship Id="rId4" Type="http://schemas.openxmlformats.org/officeDocument/2006/relationships/image" Target="../media/image37.sv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878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a:normAutofit fontScale="62500" lnSpcReduction="20000"/>
          </a:bodyPr>
          <a:lstStyle/>
          <a:p>
            <a:pPr marL="0" indent="0">
              <a:buNone/>
            </a:pPr>
            <a:r>
              <a:rPr lang="en-GB" b="1" dirty="0"/>
              <a:t>Contents</a:t>
            </a:r>
          </a:p>
          <a:p>
            <a:r>
              <a:rPr lang="en-US" sz="3400" dirty="0"/>
              <a:t>Slide 3 Guess the article - images as clues to identify the article</a:t>
            </a:r>
          </a:p>
          <a:p>
            <a:r>
              <a:rPr lang="en-US" sz="3400" dirty="0"/>
              <a:t>Slide 4 Introducing the article</a:t>
            </a:r>
          </a:p>
          <a:p>
            <a:r>
              <a:rPr lang="en-US" sz="3400" dirty="0"/>
              <a:t>Slide 5 What do you need to be heard? – the question</a:t>
            </a:r>
          </a:p>
          <a:p>
            <a:r>
              <a:rPr lang="en-US" sz="3400" dirty="0"/>
              <a:t>Slide 6 What do you need to be heard? – some answers</a:t>
            </a:r>
          </a:p>
          <a:p>
            <a:r>
              <a:rPr lang="en-US" sz="3400" dirty="0"/>
              <a:t>Slide 7  Primary activities</a:t>
            </a:r>
          </a:p>
          <a:p>
            <a:r>
              <a:rPr lang="en-US" sz="3400" dirty="0"/>
              <a:t>Slide 8 Reflection</a:t>
            </a:r>
          </a:p>
          <a:p>
            <a:r>
              <a:rPr lang="en-US" sz="3400" dirty="0"/>
              <a:t>Slide 9 Thank you</a:t>
            </a: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a:normAutofit/>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a:t>
            </a: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732235"/>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How do these pictures help you? Can you guess how they are linked together?</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Write down your thoughts or discuss with someone in your house. </a:t>
            </a:r>
            <a:endParaRPr lang="en-GB" sz="1800" dirty="0">
              <a:latin typeface="Arial" panose="020B0604020202020204" pitchFamily="34" charset="0"/>
              <a:cs typeface="Arial" panose="020B0604020202020204" pitchFamily="34" charset="0"/>
            </a:endParaRPr>
          </a:p>
        </p:txBody>
      </p:sp>
      <p:pic>
        <p:nvPicPr>
          <p:cNvPr id="7" name="Picture 6" descr="U-Reporters in Man, in the West of Côte d'Ivoire.  As soon as the first cases of coronavirus appeared in Africa, UNICEF Côte d’Ivoire developed and implemented a communication strategy to raise awareness, reassure people and provide the right information to Ivorians. U-Reports, who are young people, have played a large role in this strategy. ">
            <a:extLst>
              <a:ext uri="{FF2B5EF4-FFF2-40B4-BE49-F238E27FC236}">
                <a16:creationId xmlns:a16="http://schemas.microsoft.com/office/drawing/2014/main" id="{4164C542-395B-4BBE-91F5-757C56FCF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2895457"/>
            <a:ext cx="3476504" cy="2317669"/>
          </a:xfrm>
          <a:prstGeom prst="rect">
            <a:avLst/>
          </a:prstGeom>
        </p:spPr>
      </p:pic>
      <p:pic>
        <p:nvPicPr>
          <p:cNvPr id="10" name="Picture 9" descr="Greta Thunberg (right), 16, from Sweden speaks at the youth dialogue with the United Nations Secretary-General António Guterres (left). In August of 2018, Swedish youth activist Greta Thunberg, then 15, started what became a movement – called 'Fridays for Future' – in her home country of Sweden, skipping school to stand outside of the Swedish parliament advocating for action on climate change.">
            <a:extLst>
              <a:ext uri="{FF2B5EF4-FFF2-40B4-BE49-F238E27FC236}">
                <a16:creationId xmlns:a16="http://schemas.microsoft.com/office/drawing/2014/main" id="{408983F3-8FD7-4279-8F46-949CE304D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890" y="2895457"/>
            <a:ext cx="2423650" cy="3635475"/>
          </a:xfrm>
          <a:prstGeom prst="rect">
            <a:avLst/>
          </a:prstGeom>
        </p:spPr>
      </p:pic>
      <p:pic>
        <p:nvPicPr>
          <p:cNvPr id="4" name="Picture 3" descr="A teacher listen to children taking part in an art activity at Arnham Wharf Primary School, a Gold Rights Respecting School.">
            <a:extLst>
              <a:ext uri="{FF2B5EF4-FFF2-40B4-BE49-F238E27FC236}">
                <a16:creationId xmlns:a16="http://schemas.microsoft.com/office/drawing/2014/main" id="{B4FEF69D-4F84-469D-A383-5E27CF2A7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8926" y="2904838"/>
            <a:ext cx="3669549" cy="2446366"/>
          </a:xfrm>
          <a:prstGeom prst="rect">
            <a:avLst/>
          </a:prstGeom>
        </p:spPr>
      </p:pic>
    </p:spTree>
    <p:extLst>
      <p:ext uri="{BB962C8B-B14F-4D97-AF65-F5344CB8AC3E}">
        <p14:creationId xmlns:p14="http://schemas.microsoft.com/office/powerpoint/2010/main" val="1737956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12</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511444" y="2434492"/>
            <a:ext cx="11552981" cy="3089766"/>
          </a:xfrm>
        </p:spPr>
        <p:txBody>
          <a:bodyPr>
            <a:normAutofit/>
          </a:bodyPr>
          <a:lstStyle/>
          <a:p>
            <a:pPr marL="0" indent="0">
              <a:buNone/>
            </a:pPr>
            <a:r>
              <a:rPr lang="en-GB" sz="2900" b="1" dirty="0"/>
              <a:t>Every child has the right to express their views, feelings and wishes in all matters affecting them, and to have their views considered and taken seriously. </a:t>
            </a:r>
          </a:p>
          <a:p>
            <a:pPr marL="0" indent="0">
              <a:buNone/>
            </a:pPr>
            <a:r>
              <a:rPr lang="en-GB" sz="2900" dirty="0"/>
              <a:t>This right applies at all times, for example during immigration proceedings, housing decisions or the child’s day-to-day home life.</a:t>
            </a: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511444" y="1607207"/>
            <a:ext cx="8766644" cy="483928"/>
          </a:xfrm>
        </p:spPr>
        <p:txBody>
          <a:bodyPr>
            <a:normAutofit fontScale="92500" lnSpcReduction="10000"/>
          </a:bodyPr>
          <a:lstStyle/>
          <a:p>
            <a:pPr marL="0" indent="0">
              <a:buNone/>
            </a:pPr>
            <a:r>
              <a:rPr lang="en-GB" sz="3400" dirty="0">
                <a:latin typeface="Arial" panose="020B0604020202020204" pitchFamily="34" charset="0"/>
                <a:cs typeface="Arial" panose="020B0604020202020204" pitchFamily="34" charset="0"/>
              </a:rPr>
              <a:t>Article 12  – Respect for the views of the child</a:t>
            </a:r>
          </a:p>
          <a:p>
            <a:pPr marL="0" indent="0">
              <a:buNone/>
            </a:pPr>
            <a:endParaRPr lang="en-GB" dirty="0"/>
          </a:p>
          <a:p>
            <a:pPr marL="0" indent="0">
              <a:buNone/>
            </a:pPr>
            <a:endParaRPr lang="en-GB" dirty="0"/>
          </a:p>
          <a:p>
            <a:pPr marL="0" indent="0">
              <a:buNone/>
            </a:pPr>
            <a:endParaRPr lang="en-GB" dirty="0"/>
          </a:p>
        </p:txBody>
      </p:sp>
      <p:pic>
        <p:nvPicPr>
          <p:cNvPr id="8" name="Graphic 7">
            <a:extLst>
              <a:ext uri="{FF2B5EF4-FFF2-40B4-BE49-F238E27FC236}">
                <a16:creationId xmlns:a16="http://schemas.microsoft.com/office/drawing/2014/main" id="{E304448A-F7E3-4403-8B11-490D8EA96C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35474" y="145794"/>
            <a:ext cx="1293470" cy="1724627"/>
          </a:xfrm>
          <a:prstGeom prst="rect">
            <a:avLst/>
          </a:prstGeom>
        </p:spPr>
      </p:pic>
    </p:spTree>
    <p:extLst>
      <p:ext uri="{BB962C8B-B14F-4D97-AF65-F5344CB8AC3E}">
        <p14:creationId xmlns:p14="http://schemas.microsoft.com/office/powerpoint/2010/main" val="953598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8820646" y="3884269"/>
            <a:ext cx="3212141"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2" name="Title 1">
            <a:extLst>
              <a:ext uri="{FF2B5EF4-FFF2-40B4-BE49-F238E27FC236}">
                <a16:creationId xmlns:a16="http://schemas.microsoft.com/office/drawing/2014/main" id="{B020B836-3B52-4406-85C2-5CD297BE4AC5}"/>
              </a:ext>
            </a:extLst>
          </p:cNvPr>
          <p:cNvSpPr>
            <a:spLocks noGrp="1"/>
          </p:cNvSpPr>
          <p:nvPr>
            <p:ph type="ctrTitle"/>
          </p:nvPr>
        </p:nvSpPr>
        <p:spPr>
          <a:xfrm>
            <a:off x="204425" y="246701"/>
            <a:ext cx="11247587" cy="877104"/>
          </a:xfrm>
        </p:spPr>
        <p:txBody>
          <a:bodyPr>
            <a:normAutofit/>
          </a:bodyPr>
          <a:lstStyle/>
          <a:p>
            <a:r>
              <a:rPr lang="en-GB" dirty="0"/>
              <a:t>What do you need to be heard?</a:t>
            </a:r>
          </a:p>
        </p:txBody>
      </p:sp>
      <p:sp>
        <p:nvSpPr>
          <p:cNvPr id="4" name="Cloud 3">
            <a:extLst>
              <a:ext uri="{FF2B5EF4-FFF2-40B4-BE49-F238E27FC236}">
                <a16:creationId xmlns:a16="http://schemas.microsoft.com/office/drawing/2014/main" id="{7C7930D2-588D-40F6-B81E-9492B6FCBE41}"/>
              </a:ext>
            </a:extLst>
          </p:cNvPr>
          <p:cNvSpPr/>
          <p:nvPr/>
        </p:nvSpPr>
        <p:spPr>
          <a:xfrm>
            <a:off x="403784" y="1739900"/>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4">
            <a:extLst>
              <a:ext uri="{FF2B5EF4-FFF2-40B4-BE49-F238E27FC236}">
                <a16:creationId xmlns:a16="http://schemas.microsoft.com/office/drawing/2014/main" id="{D1C4950F-58C3-49C5-BE68-741DC2E07C4F}"/>
              </a:ext>
            </a:extLst>
          </p:cNvPr>
          <p:cNvSpPr txBox="1">
            <a:spLocks/>
          </p:cNvSpPr>
          <p:nvPr/>
        </p:nvSpPr>
        <p:spPr>
          <a:xfrm>
            <a:off x="1388406" y="2355994"/>
            <a:ext cx="3212141" cy="2450811"/>
          </a:xfrm>
          <a:prstGeom prst="rect">
            <a:avLst/>
          </a:prstGeom>
        </p:spPr>
        <p:txBody>
          <a:bodyPr vert="horz" lIns="91440" tIns="180000" rIns="91440" bIns="45720" rtlCol="0">
            <a:normAutofit fontScale="85000" lnSpcReduction="20000"/>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B0F0"/>
                </a:solidFill>
                <a:latin typeface="Arial" panose="020B0604020202020204" pitchFamily="34" charset="0"/>
                <a:cs typeface="Arial" panose="020B0604020202020204" pitchFamily="34" charset="0"/>
              </a:rPr>
              <a:t>What sort of things need to happen if you are to get your voice heard properly?</a:t>
            </a:r>
          </a:p>
          <a:p>
            <a:pPr marL="0" indent="0" algn="ctr">
              <a:buNone/>
            </a:pPr>
            <a:r>
              <a:rPr lang="en-GB" dirty="0">
                <a:solidFill>
                  <a:srgbClr val="00B0F0"/>
                </a:solidFill>
                <a:latin typeface="Arial" panose="020B0604020202020204" pitchFamily="34" charset="0"/>
                <a:cs typeface="Arial" panose="020B0604020202020204" pitchFamily="34" charset="0"/>
              </a:rPr>
              <a:t>What would help you? What should adults do?</a:t>
            </a:r>
          </a:p>
        </p:txBody>
      </p:sp>
      <p:sp>
        <p:nvSpPr>
          <p:cNvPr id="9" name="Oval 8">
            <a:extLst>
              <a:ext uri="{FF2B5EF4-FFF2-40B4-BE49-F238E27FC236}">
                <a16:creationId xmlns:a16="http://schemas.microsoft.com/office/drawing/2014/main" id="{390370E6-C2A0-4D09-9B30-3FCB6DD8150D}"/>
              </a:ext>
            </a:extLst>
          </p:cNvPr>
          <p:cNvSpPr/>
          <p:nvPr/>
        </p:nvSpPr>
        <p:spPr>
          <a:xfrm>
            <a:off x="4817530" y="475631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418651" y="5410137"/>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009718" y="5754130"/>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p:txBody>
          <a:bodyPr>
            <a:normAutofit fontScale="70000" lnSpcReduction="20000"/>
          </a:bodyPr>
          <a:lstStyle/>
          <a:p>
            <a:r>
              <a:rPr lang="en-GB" dirty="0">
                <a:latin typeface="Arial" panose="020B0604020202020204" pitchFamily="34" charset="0"/>
                <a:cs typeface="Arial" panose="020B0604020202020204" pitchFamily="34" charset="0"/>
              </a:rPr>
              <a:t>Being properly listened to</a:t>
            </a:r>
          </a:p>
          <a:p>
            <a:r>
              <a:rPr lang="en-GB" dirty="0">
                <a:latin typeface="Arial" panose="020B0604020202020204" pitchFamily="34" charset="0"/>
                <a:cs typeface="Arial" panose="020B0604020202020204" pitchFamily="34" charset="0"/>
              </a:rPr>
              <a:t>Information about the situation so that you can comment properly</a:t>
            </a:r>
          </a:p>
          <a:p>
            <a:r>
              <a:rPr lang="en-GB" dirty="0">
                <a:latin typeface="Arial" panose="020B0604020202020204" pitchFamily="34" charset="0"/>
                <a:cs typeface="Arial" panose="020B0604020202020204" pitchFamily="34" charset="0"/>
              </a:rPr>
              <a:t>Help to communicate your ideas if you need it</a:t>
            </a:r>
          </a:p>
          <a:p>
            <a:r>
              <a:rPr lang="en-GB" dirty="0">
                <a:latin typeface="Arial" panose="020B0604020202020204" pitchFamily="34" charset="0"/>
                <a:cs typeface="Arial" panose="020B0604020202020204" pitchFamily="34" charset="0"/>
              </a:rPr>
              <a:t>An invitation or opportunity to give your views in a way that works for you</a:t>
            </a:r>
          </a:p>
          <a:p>
            <a:r>
              <a:rPr lang="en-GB" dirty="0">
                <a:latin typeface="Arial" panose="020B0604020202020204" pitchFamily="34" charset="0"/>
                <a:cs typeface="Arial" panose="020B0604020202020204" pitchFamily="34" charset="0"/>
              </a:rPr>
              <a:t>Feed-back so that you know your views have been heard</a:t>
            </a:r>
          </a:p>
          <a:p>
            <a:r>
              <a:rPr lang="en-GB" dirty="0">
                <a:latin typeface="Arial" panose="020B0604020202020204" pitchFamily="34" charset="0"/>
                <a:cs typeface="Arial" panose="020B0604020202020204" pitchFamily="34" charset="0"/>
              </a:rPr>
              <a:t>Feeling that your voice counts</a:t>
            </a:r>
          </a:p>
          <a:p>
            <a:r>
              <a:rPr lang="en-GB" dirty="0">
                <a:latin typeface="Arial" panose="020B0604020202020204" pitchFamily="34" charset="0"/>
                <a:cs typeface="Arial" panose="020B0604020202020204" pitchFamily="34" charset="0"/>
              </a:rPr>
              <a:t>Trusting that you can speak honestly even if your opinion is different from many others</a:t>
            </a:r>
          </a:p>
          <a:p>
            <a:r>
              <a:rPr lang="en-GB" dirty="0">
                <a:latin typeface="Arial" panose="020B0604020202020204" pitchFamily="34" charset="0"/>
                <a:cs typeface="Arial" panose="020B0604020202020204" pitchFamily="34" charset="0"/>
              </a:rPr>
              <a:t>Believing that your opinion is welcome and respected</a:t>
            </a:r>
          </a:p>
          <a:p>
            <a:endParaRPr lang="en-GB" dirty="0"/>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82344" y="1518472"/>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171752" y="5398449"/>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pic>
        <p:nvPicPr>
          <p:cNvPr id="17" name="Graphic 16">
            <a:extLst>
              <a:ext uri="{FF2B5EF4-FFF2-40B4-BE49-F238E27FC236}">
                <a16:creationId xmlns:a16="http://schemas.microsoft.com/office/drawing/2014/main" id="{CE034045-77B1-4432-B797-86E379BDA6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1006" y="2962062"/>
            <a:ext cx="1543017" cy="2057356"/>
          </a:xfrm>
          <a:prstGeom prst="rect">
            <a:avLst/>
          </a:prstGeom>
        </p:spPr>
      </p:pic>
      <p:sp>
        <p:nvSpPr>
          <p:cNvPr id="18" name="Flowchart: Connector 17">
            <a:extLst>
              <a:ext uri="{FF2B5EF4-FFF2-40B4-BE49-F238E27FC236}">
                <a16:creationId xmlns:a16="http://schemas.microsoft.com/office/drawing/2014/main" id="{025D9A2E-3842-4018-BC60-D58F0221D696}"/>
              </a:ext>
            </a:extLst>
          </p:cNvPr>
          <p:cNvSpPr/>
          <p:nvPr/>
        </p:nvSpPr>
        <p:spPr>
          <a:xfrm>
            <a:off x="7712779" y="22503"/>
            <a:ext cx="2917463" cy="296206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0B0F0"/>
                </a:solidFill>
                <a:latin typeface="Arial" panose="020B0604020202020204" pitchFamily="34" charset="0"/>
                <a:cs typeface="Arial" panose="020B0604020202020204" pitchFamily="34" charset="0"/>
              </a:rPr>
              <a:t>In some stories children’s views are ignored. Have you read ‘Not Now Bernard!’?</a:t>
            </a:r>
            <a:r>
              <a:rPr lang="en-GB" sz="1700" dirty="0">
                <a:solidFill>
                  <a:srgbClr val="00B0F0"/>
                </a:solidFill>
                <a:latin typeface="Arial" panose="020B0604020202020204" pitchFamily="34" charset="0"/>
                <a:cs typeface="Arial" panose="020B0604020202020204" pitchFamily="34" charset="0"/>
                <a:hlinkClick r:id="rId5"/>
              </a:rPr>
              <a:t>.</a:t>
            </a:r>
            <a:r>
              <a:rPr lang="en-GB" sz="1700" dirty="0">
                <a:solidFill>
                  <a:srgbClr val="00B0F0"/>
                </a:solidFill>
                <a:latin typeface="Arial" panose="020B0604020202020204" pitchFamily="34" charset="0"/>
                <a:cs typeface="Arial" panose="020B0604020202020204" pitchFamily="34" charset="0"/>
              </a:rPr>
              <a:t> What would you say to Bernard’s parents if you had the chance?</a:t>
            </a:r>
          </a:p>
        </p:txBody>
      </p:sp>
      <p:sp>
        <p:nvSpPr>
          <p:cNvPr id="19" name="Flowchart: Connector 18">
            <a:extLst>
              <a:ext uri="{FF2B5EF4-FFF2-40B4-BE49-F238E27FC236}">
                <a16:creationId xmlns:a16="http://schemas.microsoft.com/office/drawing/2014/main" id="{E559971C-9646-4796-A51E-4D4BDE9D88C4}"/>
              </a:ext>
            </a:extLst>
          </p:cNvPr>
          <p:cNvSpPr/>
          <p:nvPr/>
        </p:nvSpPr>
        <p:spPr>
          <a:xfrm>
            <a:off x="5997729" y="2834022"/>
            <a:ext cx="3394461" cy="349039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0B0F0"/>
                </a:solidFill>
                <a:latin typeface="Arial" panose="020B0604020202020204" pitchFamily="34" charset="0"/>
                <a:cs typeface="Arial" panose="020B0604020202020204" pitchFamily="34" charset="0"/>
              </a:rPr>
              <a:t>Write to your headteacher or your School Council with your ideas about the learning activities being set for you. Explain the things you find helpful and suggest things you might like to do differently. </a:t>
            </a:r>
          </a:p>
        </p:txBody>
      </p:sp>
      <p:sp>
        <p:nvSpPr>
          <p:cNvPr id="20" name="Flowchart: Connector 19">
            <a:extLst>
              <a:ext uri="{FF2B5EF4-FFF2-40B4-BE49-F238E27FC236}">
                <a16:creationId xmlns:a16="http://schemas.microsoft.com/office/drawing/2014/main" id="{584B5DC7-C58B-4654-9FD6-7513F3D10286}"/>
              </a:ext>
            </a:extLst>
          </p:cNvPr>
          <p:cNvSpPr/>
          <p:nvPr/>
        </p:nvSpPr>
        <p:spPr>
          <a:xfrm>
            <a:off x="9379545" y="4147738"/>
            <a:ext cx="2382345" cy="228163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Design a poster for display </a:t>
            </a:r>
          </a:p>
          <a:p>
            <a:pPr algn="ctr"/>
            <a:r>
              <a:rPr lang="en-GB" dirty="0">
                <a:solidFill>
                  <a:srgbClr val="00B0F0"/>
                </a:solidFill>
                <a:latin typeface="Arial" panose="020B0604020202020204" pitchFamily="34" charset="0"/>
                <a:cs typeface="Arial" panose="020B0604020202020204" pitchFamily="34" charset="0"/>
              </a:rPr>
              <a:t>about the importance of </a:t>
            </a:r>
          </a:p>
          <a:p>
            <a:pPr algn="ctr"/>
            <a:r>
              <a:rPr lang="en-GB" dirty="0">
                <a:solidFill>
                  <a:srgbClr val="00B0F0"/>
                </a:solidFill>
                <a:latin typeface="Arial" panose="020B0604020202020204" pitchFamily="34" charset="0"/>
                <a:cs typeface="Arial" panose="020B0604020202020204" pitchFamily="34" charset="0"/>
              </a:rPr>
              <a:t>Article 12.</a:t>
            </a:r>
          </a:p>
        </p:txBody>
      </p:sp>
      <p:sp>
        <p:nvSpPr>
          <p:cNvPr id="21" name="Flowchart: Connector 20">
            <a:extLst>
              <a:ext uri="{FF2B5EF4-FFF2-40B4-BE49-F238E27FC236}">
                <a16:creationId xmlns:a16="http://schemas.microsoft.com/office/drawing/2014/main" id="{8C350F86-F772-4410-835C-5CB4F931AFAC}"/>
              </a:ext>
            </a:extLst>
          </p:cNvPr>
          <p:cNvSpPr/>
          <p:nvPr/>
        </p:nvSpPr>
        <p:spPr>
          <a:xfrm>
            <a:off x="3255543" y="1383648"/>
            <a:ext cx="3124199" cy="316755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Can you think of any stories or films in which children’s voices are really listened to and it makes a difference? If you think of one, tell somebody about it.</a:t>
            </a:r>
          </a:p>
        </p:txBody>
      </p:sp>
      <p:pic>
        <p:nvPicPr>
          <p:cNvPr id="6" name="Online Media 5" title="Not Now, Bernard for ages 2+ | Unicorn Theatre and on tour Spring 2014">
            <a:hlinkClick r:id="" action="ppaction://media"/>
            <a:extLst>
              <a:ext uri="{FF2B5EF4-FFF2-40B4-BE49-F238E27FC236}">
                <a16:creationId xmlns:a16="http://schemas.microsoft.com/office/drawing/2014/main" id="{432632E7-57C3-46C3-8EAE-1A4FCB936681}"/>
              </a:ext>
            </a:extLst>
          </p:cNvPr>
          <p:cNvPicPr>
            <a:picLocks noRot="1" noChangeAspect="1"/>
          </p:cNvPicPr>
          <p:nvPr>
            <a:videoFile r:link="rId1"/>
          </p:nvPr>
        </p:nvPicPr>
        <p:blipFill>
          <a:blip r:embed="rId6"/>
          <a:stretch>
            <a:fillRect/>
          </a:stretch>
        </p:blipFill>
        <p:spPr>
          <a:xfrm>
            <a:off x="9285785" y="2869747"/>
            <a:ext cx="2476105" cy="1392809"/>
          </a:xfrm>
          <a:prstGeom prst="rect">
            <a:avLst/>
          </a:prstGeom>
        </p:spPr>
      </p:pic>
      <p:pic>
        <p:nvPicPr>
          <p:cNvPr id="23" name="Picture 22" descr="A close up of a logo&#10;&#10;Description automatically generated">
            <a:extLst>
              <a:ext uri="{FF2B5EF4-FFF2-40B4-BE49-F238E27FC236}">
                <a16:creationId xmlns:a16="http://schemas.microsoft.com/office/drawing/2014/main" id="{FB51C947-A0F4-4E27-9EA5-2DDCB08BD7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31812">
            <a:off x="4702641" y="3799303"/>
            <a:ext cx="1907487" cy="1907487"/>
          </a:xfrm>
          <a:prstGeom prst="rect">
            <a:avLst/>
          </a:prstGeom>
        </p:spPr>
      </p:pic>
      <p:pic>
        <p:nvPicPr>
          <p:cNvPr id="25" name="Picture 24" descr="A picture containing object, light&#10;&#10;Description automatically generated">
            <a:extLst>
              <a:ext uri="{FF2B5EF4-FFF2-40B4-BE49-F238E27FC236}">
                <a16:creationId xmlns:a16="http://schemas.microsoft.com/office/drawing/2014/main" id="{C69806E5-F4AB-4760-BB9F-F7A8D800D8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677279">
            <a:off x="8449070" y="4901399"/>
            <a:ext cx="1987439" cy="1987439"/>
          </a:xfrm>
          <a:prstGeom prst="rect">
            <a:avLst/>
          </a:prstGeom>
        </p:spPr>
      </p:pic>
      <p:pic>
        <p:nvPicPr>
          <p:cNvPr id="27" name="Picture 26" descr="A close up of a sign&#10;&#10;Description automatically generated">
            <a:extLst>
              <a:ext uri="{FF2B5EF4-FFF2-40B4-BE49-F238E27FC236}">
                <a16:creationId xmlns:a16="http://schemas.microsoft.com/office/drawing/2014/main" id="{1D2F24C0-546B-4D5A-A4A7-963E2AF5C6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47843">
            <a:off x="5802600" y="1310162"/>
            <a:ext cx="2070048" cy="2070048"/>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47500" lnSpcReduction="20000"/>
          </a:bodyPr>
          <a:lstStyle/>
          <a:p>
            <a:pPr marL="0" indent="0">
              <a:buNone/>
            </a:pPr>
            <a:r>
              <a:rPr lang="en-GB" sz="3400" b="1" dirty="0"/>
              <a:t>Spend a few minutes thinking about these questions. </a:t>
            </a:r>
          </a:p>
          <a:p>
            <a:r>
              <a:rPr lang="en-GB" sz="3600" dirty="0"/>
              <a:t>Try to find somewhere quiet for a few minutes, sit comfortably and be as still as you can… just try to relax… and listen to the sounds, within your body, close by and further away.</a:t>
            </a:r>
          </a:p>
          <a:p>
            <a:r>
              <a:rPr lang="en-GB" sz="3600" dirty="0"/>
              <a:t>How does it feel when you know that an adult has really listened to you?</a:t>
            </a:r>
          </a:p>
          <a:p>
            <a:r>
              <a:rPr lang="en-GB" sz="3600" dirty="0"/>
              <a:t>How can we show our appreciation and why is this important?</a:t>
            </a:r>
          </a:p>
          <a:p>
            <a:r>
              <a:rPr lang="en-GB" sz="3600" dirty="0"/>
              <a:t>How can we respect other people’s right to have their voice heard? Even when we disagree?</a:t>
            </a:r>
          </a:p>
          <a:p>
            <a:r>
              <a:rPr lang="en-GB" sz="3600" dirty="0"/>
              <a:t>Ask yourself – what could I do to make my voice stronger? What should I really speak up about? How can I do this?</a:t>
            </a:r>
          </a:p>
          <a:p>
            <a:pPr marL="0" indent="0">
              <a:buNone/>
            </a:pPr>
            <a:r>
              <a:rPr lang="en-GB" sz="3400" b="1" dirty="0"/>
              <a:t>Write down your answers or talk to people in your home.</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71741"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Montico</a:t>
            </a:r>
            <a:endParaRPr lang="en-GB" sz="900" dirty="0"/>
          </a:p>
        </p:txBody>
      </p:sp>
      <p:pic>
        <p:nvPicPr>
          <p:cNvPr id="8" name="Content Placeholder 5" descr="Liliani talks with UNICEF staff in Bolívar.">
            <a:extLst>
              <a:ext uri="{FF2B5EF4-FFF2-40B4-BE49-F238E27FC236}">
                <a16:creationId xmlns:a16="http://schemas.microsoft.com/office/drawing/2014/main" id="{131A8C00-1CFE-4726-A7A4-121872C1F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206" y="1735201"/>
            <a:ext cx="4748983" cy="3165988"/>
          </a:xfrm>
          <a:prstGeom prst="rect">
            <a:avLst/>
          </a:prstGeom>
          <a:solidFill>
            <a:srgbClr val="00AEEF">
              <a:alpha val="25000"/>
            </a:srgbClr>
          </a:solidFill>
        </p:spPr>
      </p:pic>
    </p:spTree>
    <p:extLst>
      <p:ext uri="{BB962C8B-B14F-4D97-AF65-F5344CB8AC3E}">
        <p14:creationId xmlns:p14="http://schemas.microsoft.com/office/powerpoint/2010/main" val="3768559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
        <p:nvSpPr>
          <p:cNvPr id="3" name="Rectangle 2">
            <a:extLst>
              <a:ext uri="{FF2B5EF4-FFF2-40B4-BE49-F238E27FC236}">
                <a16:creationId xmlns:a16="http://schemas.microsoft.com/office/drawing/2014/main" id="{97D42EC8-4A52-45F4-98C8-26775E78EC41}"/>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45763074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8240</TotalTime>
  <Words>699</Words>
  <Application>Microsoft Office PowerPoint</Application>
  <PresentationFormat>Widescreen</PresentationFormat>
  <Paragraphs>66</Paragraphs>
  <Slides>9</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Arial</vt:lpstr>
      <vt:lpstr>Calibri</vt:lpstr>
      <vt:lpstr>Calibri Light</vt:lpstr>
      <vt:lpstr>Univers Next Pro</vt:lpstr>
      <vt:lpstr>Univers Next Pro Condensed</vt:lpstr>
      <vt:lpstr>Univers Next Pro Light</vt:lpstr>
      <vt:lpstr>Wingdings</vt:lpstr>
      <vt:lpstr>1_Office Theme</vt:lpstr>
      <vt:lpstr>Office Theme</vt:lpstr>
      <vt:lpstr>PowerPoint Presentation</vt:lpstr>
      <vt:lpstr>Teacher slide</vt:lpstr>
      <vt:lpstr>Guess the article</vt:lpstr>
      <vt:lpstr>Introducing… Article 12</vt:lpstr>
      <vt:lpstr>What do you need to be heard?</vt:lpstr>
      <vt:lpstr>How many of these did you get?</vt:lpstr>
      <vt:lpstr>Activity Time</vt:lpstr>
      <vt:lpstr>Reflection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Russell</dc:creator>
  <cp:lastModifiedBy>Mrs McConway</cp:lastModifiedBy>
  <cp:revision>89</cp:revision>
  <dcterms:created xsi:type="dcterms:W3CDTF">2020-04-09T09:09:58Z</dcterms:created>
  <dcterms:modified xsi:type="dcterms:W3CDTF">2020-04-23T16:04:43Z</dcterms:modified>
</cp:coreProperties>
</file>