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86" r:id="rId4"/>
    <p:sldId id="294" r:id="rId5"/>
    <p:sldId id="287" r:id="rId6"/>
    <p:sldId id="282" r:id="rId7"/>
    <p:sldId id="284" r:id="rId8"/>
    <p:sldId id="293" r:id="rId9"/>
    <p:sldId id="295" r:id="rId10"/>
    <p:sldId id="299"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7" d="100"/>
          <a:sy n="67" d="100"/>
        </p:scale>
        <p:origin x="604" y="4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5/8/2020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Child monks at Dechen </a:t>
            </a:r>
            <a:r>
              <a:rPr lang="en-GB" sz="1200" b="0" i="0" kern="1200" dirty="0" err="1">
                <a:solidFill>
                  <a:schemeClr val="tx1"/>
                </a:solidFill>
                <a:effectLst/>
                <a:latin typeface="+mn-lt"/>
                <a:ea typeface="+mn-ea"/>
                <a:cs typeface="+mn-cs"/>
              </a:rPr>
              <a:t>Phodrang</a:t>
            </a:r>
            <a:r>
              <a:rPr lang="en-GB" sz="1200" b="0" i="0" kern="1200" dirty="0">
                <a:solidFill>
                  <a:schemeClr val="tx1"/>
                </a:solidFill>
                <a:effectLst/>
                <a:latin typeface="+mn-lt"/>
                <a:ea typeface="+mn-ea"/>
                <a:cs typeface="+mn-cs"/>
              </a:rPr>
              <a:t> Monastic School learning prayers. The monastery sits on top of a steep hill overlooking the Bhutanese capital, Thimphu.</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"Many of the children come here because their situation at home is desperate. We try to do the best we can for them," says </a:t>
            </a:r>
            <a:r>
              <a:rPr lang="en-GB" sz="1200" b="0" i="0" kern="1200" dirty="0" err="1">
                <a:solidFill>
                  <a:schemeClr val="tx1"/>
                </a:solidFill>
                <a:effectLst/>
                <a:latin typeface="+mn-lt"/>
                <a:ea typeface="+mn-ea"/>
                <a:cs typeface="+mn-cs"/>
              </a:rPr>
              <a:t>Kencho</a:t>
            </a:r>
            <a:r>
              <a:rPr lang="en-GB" sz="1200" b="0" i="0" kern="1200" dirty="0">
                <a:solidFill>
                  <a:schemeClr val="tx1"/>
                </a:solidFill>
                <a:effectLst/>
                <a:latin typeface="+mn-lt"/>
                <a:ea typeface="+mn-ea"/>
                <a:cs typeface="+mn-cs"/>
              </a:rPr>
              <a:t> Tshering, principal of Dechen </a:t>
            </a:r>
            <a:r>
              <a:rPr lang="en-GB" sz="1200" b="0" i="0" kern="1200" dirty="0" err="1">
                <a:solidFill>
                  <a:schemeClr val="tx1"/>
                </a:solidFill>
                <a:effectLst/>
                <a:latin typeface="+mn-lt"/>
                <a:ea typeface="+mn-ea"/>
                <a:cs typeface="+mn-cs"/>
              </a:rPr>
              <a:t>Phodrang's</a:t>
            </a:r>
            <a:r>
              <a:rPr lang="en-GB" sz="1200" b="0" i="0" kern="1200" dirty="0">
                <a:solidFill>
                  <a:schemeClr val="tx1"/>
                </a:solidFill>
                <a:effectLst/>
                <a:latin typeface="+mn-lt"/>
                <a:ea typeface="+mn-ea"/>
                <a:cs typeface="+mn-cs"/>
              </a:rPr>
              <a:t> monastic school. "Most don't see their families for many months, or even years, as many families can't afford the journey. There is an understanding that once the boys enter the monastery, their lives are now committed to spiritual knowledge.“</a:t>
            </a:r>
          </a:p>
          <a:p>
            <a:br>
              <a:rPr lang="en-GB" dirty="0"/>
            </a:br>
            <a:r>
              <a:rPr lang="en-GB" sz="1200" b="0" i="0" kern="1200" dirty="0">
                <a:solidFill>
                  <a:schemeClr val="tx1"/>
                </a:solidFill>
                <a:effectLst/>
                <a:latin typeface="+mn-lt"/>
                <a:ea typeface="+mn-ea"/>
                <a:cs typeface="+mn-cs"/>
              </a:rPr>
              <a:t>"The idea that these children have basic rights – to be protected from harm, to good health, sanitation – is a new concept to many of the monks who have themselves gone through a monastic education, where there is an emphasis on hard discipline and on total integration into spiritual life," says </a:t>
            </a:r>
            <a:r>
              <a:rPr lang="en-GB" sz="1200" b="0" i="0" kern="1200" dirty="0" err="1">
                <a:solidFill>
                  <a:schemeClr val="tx1"/>
                </a:solidFill>
                <a:effectLst/>
                <a:latin typeface="+mn-lt"/>
                <a:ea typeface="+mn-ea"/>
                <a:cs typeface="+mn-cs"/>
              </a:rPr>
              <a:t>Dorji</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Wangdi</a:t>
            </a:r>
            <a:r>
              <a:rPr lang="en-GB" sz="1200" b="0" i="0" kern="1200" dirty="0">
                <a:solidFill>
                  <a:schemeClr val="tx1"/>
                </a:solidFill>
                <a:effectLst/>
                <a:latin typeface="+mn-lt"/>
                <a:ea typeface="+mn-ea"/>
                <a:cs typeface="+mn-cs"/>
              </a:rPr>
              <a:t>, child protection officer at Unicef Bhutan.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399134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08/05/2020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08/05/2020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outdoor, person, man, orange&#10;&#10;Description automatically generated">
            <a:extLst>
              <a:ext uri="{FF2B5EF4-FFF2-40B4-BE49-F238E27FC236}">
                <a16:creationId xmlns:a16="http://schemas.microsoft.com/office/drawing/2014/main" id="{E27D5733-B350-49E6-88A0-8BD23C17B1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8C34552-D0F7-4953-863F-A7DB58170134}"/>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08/05/2020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08/05/2020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eGEteie5mSA"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UNICEF/Lopez</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2000" y="1697101"/>
            <a:ext cx="5350894" cy="2712339"/>
          </a:xfrm>
        </p:spPr>
        <p:txBody>
          <a:bodyPr vert="horz" lIns="180000" tIns="180000" rIns="91440" bIns="72000" rtlCol="0" anchor="t">
            <a:normAutofit fontScale="62500" lnSpcReduction="20000"/>
          </a:bodyPr>
          <a:lstStyle/>
          <a:p>
            <a:pPr marL="0" indent="0">
              <a:buNone/>
            </a:pPr>
            <a:r>
              <a:rPr lang="en-GB" b="1" dirty="0"/>
              <a:t>Contents</a:t>
            </a:r>
          </a:p>
          <a:p>
            <a:r>
              <a:rPr lang="en-US" sz="3400" dirty="0"/>
              <a:t>Slide 3 Guess the article</a:t>
            </a:r>
          </a:p>
          <a:p>
            <a:r>
              <a:rPr lang="en-US" sz="3400" dirty="0"/>
              <a:t>Slide 4 Introducing the article</a:t>
            </a:r>
          </a:p>
          <a:p>
            <a:r>
              <a:rPr lang="en-US" sz="3400" dirty="0">
                <a:latin typeface="Arial"/>
                <a:cs typeface="Arial"/>
              </a:rPr>
              <a:t>Slide 5 Start thinking about Article 14</a:t>
            </a:r>
          </a:p>
          <a:p>
            <a:r>
              <a:rPr lang="en-US" sz="3400" dirty="0">
                <a:latin typeface="Arial"/>
                <a:cs typeface="Arial"/>
              </a:rPr>
              <a:t>Slide 6 Making Article 14 happen</a:t>
            </a:r>
          </a:p>
          <a:p>
            <a:r>
              <a:rPr lang="en-US" sz="3400" dirty="0"/>
              <a:t>Slide 7 &amp; 8 Primary activities</a:t>
            </a:r>
          </a:p>
          <a:p>
            <a:r>
              <a:rPr lang="en-US" sz="3400" dirty="0"/>
              <a:t>Slide 9 Reflection</a:t>
            </a:r>
          </a:p>
          <a:p>
            <a:endParaRPr lang="en-US" sz="3400"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endParaRPr lang="en-GB" dirty="0">
              <a:latin typeface="Arial"/>
              <a:cs typeface="Arial"/>
            </a:endParaRP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Quarmyne</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10" name="Picture 9" descr="Students say prayers during assembly at Efutu Basic School in the Central Region of Ghana.">
            <a:extLst>
              <a:ext uri="{FF2B5EF4-FFF2-40B4-BE49-F238E27FC236}">
                <a16:creationId xmlns:a16="http://schemas.microsoft.com/office/drawing/2014/main" id="{37BFFDD7-C807-4FE0-8F47-73F05501D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402" y="2918422"/>
            <a:ext cx="3919257" cy="2607735"/>
          </a:xfrm>
          <a:prstGeom prst="rect">
            <a:avLst/>
          </a:prstGeom>
        </p:spPr>
      </p:pic>
      <p:pic>
        <p:nvPicPr>
          <p:cNvPr id="4" name="Picture 3" descr="The Thinker, by Auguste Rodin, at the California Palace of the Legion of Honor">
            <a:extLst>
              <a:ext uri="{FF2B5EF4-FFF2-40B4-BE49-F238E27FC236}">
                <a16:creationId xmlns:a16="http://schemas.microsoft.com/office/drawing/2014/main" id="{C391F732-E8D0-451A-ADC6-2212D0F4B3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0011" y="2904839"/>
            <a:ext cx="2476102" cy="3695675"/>
          </a:xfrm>
          <a:prstGeom prst="rect">
            <a:avLst/>
          </a:prstGeom>
        </p:spPr>
      </p:pic>
      <p:pic>
        <p:nvPicPr>
          <p:cNvPr id="7" name="Picture 6" descr="BAPS Shri Swaminarayan Mandir (also commonly known as the Neasden Temple) is a Hindu temple in Neasden, London.">
            <a:extLst>
              <a:ext uri="{FF2B5EF4-FFF2-40B4-BE49-F238E27FC236}">
                <a16:creationId xmlns:a16="http://schemas.microsoft.com/office/drawing/2014/main" id="{CB56C52F-4510-4411-947A-4EEA5088EF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8888" y="2904839"/>
            <a:ext cx="3848699" cy="2862470"/>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14</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14 – Freedom of thought, belief and religion.</a:t>
            </a:r>
          </a:p>
          <a:p>
            <a:pPr marL="0" indent="0">
              <a:buNone/>
            </a:pPr>
            <a:endParaRPr lang="en-GB" dirty="0"/>
          </a:p>
          <a:p>
            <a:pPr marL="0" indent="0">
              <a:buNone/>
            </a:pPr>
            <a:r>
              <a:rPr lang="en-GB" dirty="0"/>
              <a:t>Every child has the right to think and believe what they choose and also to practise their religion, as long as they are not stopping other people from enjoying their rights. Governments must respect the rights and responsibilities of parents to guide their child as they grow up. </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Samiha introduces Article 14</a:t>
            </a:r>
          </a:p>
          <a:p>
            <a:pPr marL="0" indent="0">
              <a:buNone/>
            </a:pPr>
            <a:endParaRPr lang="en-GB" dirty="0"/>
          </a:p>
        </p:txBody>
      </p:sp>
      <p:pic>
        <p:nvPicPr>
          <p:cNvPr id="8" name="Graphic 7">
            <a:extLst>
              <a:ext uri="{FF2B5EF4-FFF2-40B4-BE49-F238E27FC236}">
                <a16:creationId xmlns:a16="http://schemas.microsoft.com/office/drawing/2014/main" id="{24C1E6E2-EC79-46D7-B363-499EB4988D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6923" y="147786"/>
            <a:ext cx="1343024" cy="1790699"/>
          </a:xfrm>
          <a:prstGeom prst="rect">
            <a:avLst/>
          </a:prstGeom>
        </p:spPr>
      </p:pic>
      <p:pic>
        <p:nvPicPr>
          <p:cNvPr id="5" name="Article 14 Intro">
            <a:hlinkClick r:id="" action="ppaction://media"/>
            <a:extLst>
              <a:ext uri="{FF2B5EF4-FFF2-40B4-BE49-F238E27FC236}">
                <a16:creationId xmlns:a16="http://schemas.microsoft.com/office/drawing/2014/main" id="{98F50F69-DF44-499A-AD01-6A0DD96EE9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5456" y="2279175"/>
            <a:ext cx="5532183" cy="3111853"/>
          </a:xfrm>
          <a:prstGeom prst="rect">
            <a:avLst/>
          </a:prstGeom>
        </p:spPr>
      </p:pic>
      <p:sp>
        <p:nvSpPr>
          <p:cNvPr id="7" name="TextBox 6">
            <a:extLst>
              <a:ext uri="{FF2B5EF4-FFF2-40B4-BE49-F238E27FC236}">
                <a16:creationId xmlns:a16="http://schemas.microsoft.com/office/drawing/2014/main" id="{658526EB-69B1-49F9-B522-C57E269F0320}"/>
              </a:ext>
            </a:extLst>
          </p:cNvPr>
          <p:cNvSpPr txBox="1"/>
          <p:nvPr/>
        </p:nvSpPr>
        <p:spPr>
          <a:xfrm>
            <a:off x="415456" y="5861378"/>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843302" y="3589508"/>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72014" y="2449314"/>
            <a:ext cx="3212141" cy="2450811"/>
          </a:xfrm>
          <a:prstGeom prst="rect">
            <a:avLst/>
          </a:prstGeom>
        </p:spPr>
        <p:txBody>
          <a:bodyPr vert="horz" lIns="91440" tIns="180000" rIns="91440" bIns="45720" rtlCol="0">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How does your school show they respect everyone’s beliefs?</a:t>
            </a:r>
          </a:p>
        </p:txBody>
      </p:sp>
      <p:sp>
        <p:nvSpPr>
          <p:cNvPr id="13" name="Title 1">
            <a:extLst>
              <a:ext uri="{FF2B5EF4-FFF2-40B4-BE49-F238E27FC236}">
                <a16:creationId xmlns:a16="http://schemas.microsoft.com/office/drawing/2014/main" id="{ECDFF3E3-B26E-438C-8C4D-A5A75E10A0EE}"/>
              </a:ext>
            </a:extLst>
          </p:cNvPr>
          <p:cNvSpPr>
            <a:spLocks noGrp="1"/>
          </p:cNvSpPr>
          <p:nvPr>
            <p:ph type="ctrTitle"/>
          </p:nvPr>
        </p:nvSpPr>
        <p:spPr>
          <a:xfrm>
            <a:off x="472206" y="284566"/>
            <a:ext cx="11247587" cy="830997"/>
          </a:xfrm>
        </p:spPr>
        <p:txBody>
          <a:bodyPr>
            <a:noAutofit/>
          </a:bodyPr>
          <a:lstStyle/>
          <a:p>
            <a:r>
              <a:rPr lang="en-GB" sz="2800" dirty="0">
                <a:latin typeface="Univers Next Pro Condensed"/>
              </a:rPr>
              <a:t>What needs to happen for you to have your thoughts and beliefs respected?</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85000" lnSpcReduction="20000"/>
          </a:bodyPr>
          <a:lstStyle/>
          <a:p>
            <a:r>
              <a:rPr lang="en-GB" dirty="0">
                <a:latin typeface="Arial" panose="020B0604020202020204" pitchFamily="34" charset="0"/>
                <a:cs typeface="Arial" panose="020B0604020202020204" pitchFamily="34" charset="0"/>
              </a:rPr>
              <a:t>You have opportunities to have your views listened to and valued</a:t>
            </a:r>
          </a:p>
          <a:p>
            <a:r>
              <a:rPr lang="en-GB" dirty="0">
                <a:latin typeface="Arial" panose="020B0604020202020204" pitchFamily="34" charset="0"/>
                <a:cs typeface="Arial" panose="020B0604020202020204" pitchFamily="34" charset="0"/>
              </a:rPr>
              <a:t>Your food choices are respected</a:t>
            </a:r>
          </a:p>
          <a:p>
            <a:r>
              <a:rPr lang="en-GB" dirty="0">
                <a:latin typeface="Arial" panose="020B0604020202020204" pitchFamily="34" charset="0"/>
                <a:cs typeface="Arial" panose="020B0604020202020204" pitchFamily="34" charset="0"/>
              </a:rPr>
              <a:t>People have the time and space to pray or reflect</a:t>
            </a:r>
          </a:p>
          <a:p>
            <a:r>
              <a:rPr lang="en-GB" dirty="0">
                <a:latin typeface="Arial" panose="020B0604020202020204" pitchFamily="34" charset="0"/>
                <a:cs typeface="Arial" panose="020B0604020202020204" pitchFamily="34" charset="0"/>
              </a:rPr>
              <a:t>There is an opportunity to celebrate special times or festivals</a:t>
            </a:r>
          </a:p>
          <a:p>
            <a:r>
              <a:rPr lang="en-GB" dirty="0">
                <a:latin typeface="Arial" panose="020B0604020202020204" pitchFamily="34" charset="0"/>
                <a:cs typeface="Arial" panose="020B0604020202020204" pitchFamily="34" charset="0"/>
              </a:rPr>
              <a:t>You have a variety of uniform options to reflect beliefs</a:t>
            </a:r>
          </a:p>
          <a:p>
            <a:r>
              <a:rPr lang="en-GB" dirty="0">
                <a:latin typeface="Arial" panose="020B0604020202020204" pitchFamily="34" charset="0"/>
                <a:cs typeface="Arial" panose="020B0604020202020204" pitchFamily="34" charset="0"/>
              </a:rPr>
              <a:t>Everyone is encouraged to respect each other’s viewpoints</a:t>
            </a:r>
          </a:p>
          <a:p>
            <a:r>
              <a:rPr lang="en-GB" dirty="0">
                <a:latin typeface="Arial" panose="020B0604020202020204" pitchFamily="34" charset="0"/>
                <a:cs typeface="Arial" panose="020B0604020202020204" pitchFamily="34" charset="0"/>
              </a:rPr>
              <a:t>It is an inclusive environment where everyone feels welcome</a:t>
            </a:r>
          </a:p>
          <a:p>
            <a:r>
              <a:rPr lang="en-GB" dirty="0">
                <a:latin typeface="Arial" panose="020B0604020202020204" pitchFamily="34" charset="0"/>
                <a:cs typeface="Arial" panose="020B0604020202020204" pitchFamily="34" charset="0"/>
              </a:rPr>
              <a:t>Can you think of any others?</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6356572" y="261444"/>
            <a:ext cx="2873400" cy="261391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Food choices are really important to some people. Find out about the food rules of veganism or a specific religion. </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7859210" y="2542209"/>
            <a:ext cx="4335613" cy="405401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Why do you think religious buildings are important? Think of and draw a building that is important to you or make a sculpture of one of these buildings using things you can find around the house (old cereal boxes, empty toilet roll etc.). This could be a religious building like a church or a temple, or even a school or a library. Write a sentence or two about why this building is important to you. </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036221" y="3873417"/>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List as many religions as you can think of. Do you know what symbols are linked with these religions? Have a go at drawing them if you can.</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279346" y="1447800"/>
            <a:ext cx="2689922" cy="27313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Thoughts and beliefs are usually really important to people. Write down some things you believe in strongly. Share these with your family or discuss them with your friends.</a:t>
            </a:r>
          </a:p>
        </p:txBody>
      </p:sp>
      <p:pic>
        <p:nvPicPr>
          <p:cNvPr id="14" name="Graphic 13">
            <a:extLst>
              <a:ext uri="{FF2B5EF4-FFF2-40B4-BE49-F238E27FC236}">
                <a16:creationId xmlns:a16="http://schemas.microsoft.com/office/drawing/2014/main" id="{E6876643-DAE6-4E35-B762-C3AC5589FAB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000" y="2853445"/>
            <a:ext cx="1877252" cy="2503003"/>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9197947" y="639256"/>
            <a:ext cx="2892724" cy="29434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a:cs typeface="Arial"/>
              </a:rPr>
              <a:t>Imagine you are part of your school council. What ideas do you have to make sure your school listens to the thoughts and respects the beliefs of all children? </a:t>
            </a:r>
          </a:p>
        </p:txBody>
      </p:sp>
      <p:sp>
        <p:nvSpPr>
          <p:cNvPr id="10" name="Flowchart: Connector 9">
            <a:extLst>
              <a:ext uri="{FF2B5EF4-FFF2-40B4-BE49-F238E27FC236}">
                <a16:creationId xmlns:a16="http://schemas.microsoft.com/office/drawing/2014/main" id="{DB23C5CE-FB74-4A22-9BFB-CFD5374FE70B}"/>
              </a:ext>
            </a:extLst>
          </p:cNvPr>
          <p:cNvSpPr/>
          <p:nvPr/>
        </p:nvSpPr>
        <p:spPr>
          <a:xfrm>
            <a:off x="6048251" y="2868713"/>
            <a:ext cx="3924299" cy="381189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April was an important month this year for many religions. Can you think of some festivals and events that took place in April? Work with your friends and famil</a:t>
            </a:r>
            <a:r>
              <a:rPr lang="en-GB" sz="1600" dirty="0">
                <a:solidFill>
                  <a:srgbClr val="00AEEF"/>
                </a:solidFill>
                <a:latin typeface="Arial" panose="020B0604020202020204" pitchFamily="34" charset="0"/>
                <a:cs typeface="Arial" panose="020B0604020202020204" pitchFamily="34" charset="0"/>
              </a:rPr>
              <a:t>y safely online </a:t>
            </a:r>
            <a:r>
              <a:rPr lang="en-GB" sz="1600" dirty="0">
                <a:solidFill>
                  <a:srgbClr val="00B0F0"/>
                </a:solidFill>
                <a:latin typeface="Arial" panose="020B0604020202020204" pitchFamily="34" charset="0"/>
                <a:cs typeface="Arial" panose="020B0604020202020204" pitchFamily="34" charset="0"/>
              </a:rPr>
              <a:t>and see how many you can think of. You could write a sentence, draw a picture or write a story about a child celebrating this festival or special day.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360001" y="2943489"/>
            <a:ext cx="3494370" cy="349203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a:cs typeface="Arial"/>
              </a:rPr>
              <a:t>Can you think of some items or religious artefacts that are important in our religion? For example, candles and prayer beads. Choose one and draw a scene of a child using this item.</a:t>
            </a:r>
            <a:endParaRPr lang="en-GB" sz="1400" dirty="0">
              <a:solidFill>
                <a:srgbClr val="00B0F0"/>
              </a:solidFill>
              <a:latin typeface="Arial" panose="020B0604020202020204" pitchFamily="34" charset="0"/>
              <a:cs typeface="Arial" panose="020B0604020202020204" pitchFamily="34" charset="0"/>
            </a:endParaRPr>
          </a:p>
        </p:txBody>
      </p:sp>
      <p:pic>
        <p:nvPicPr>
          <p:cNvPr id="15" name="Picture 14" descr="A close up of a logo&#10;&#10;Description automatically generated">
            <a:extLst>
              <a:ext uri="{FF2B5EF4-FFF2-40B4-BE49-F238E27FC236}">
                <a16:creationId xmlns:a16="http://schemas.microsoft.com/office/drawing/2014/main" id="{096E27A9-5E11-454C-876F-FE8DD0F2AE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03325" y="2427491"/>
            <a:ext cx="2003018" cy="2003018"/>
          </a:xfrm>
          <a:prstGeom prst="rect">
            <a:avLst/>
          </a:prstGeom>
        </p:spPr>
      </p:pic>
      <p:pic>
        <p:nvPicPr>
          <p:cNvPr id="19" name="Picture 18" descr="A picture containing crossword, text, fruit&#10;&#10;Description automatically generated">
            <a:extLst>
              <a:ext uri="{FF2B5EF4-FFF2-40B4-BE49-F238E27FC236}">
                <a16:creationId xmlns:a16="http://schemas.microsoft.com/office/drawing/2014/main" id="{8383CD77-BDDC-4906-9363-96AF6B0E78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07032" y="3914513"/>
            <a:ext cx="1983639" cy="2276308"/>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Reflection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2532000"/>
          </a:xfrm>
        </p:spPr>
        <p:txBody>
          <a:bodyPr>
            <a:normAutofit/>
          </a:bodyPr>
          <a:lstStyle/>
          <a:p>
            <a:r>
              <a:rPr lang="en-GB" sz="2000" dirty="0"/>
              <a:t>Have a think about other rights that have links with Article 14. You might want to begin with Articles 13 and 17.</a:t>
            </a:r>
          </a:p>
          <a:p>
            <a:pPr marL="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4151</TotalTime>
  <Words>853</Words>
  <Application>Microsoft Office PowerPoint</Application>
  <PresentationFormat>Widescreen</PresentationFormat>
  <Paragraphs>73</Paragraphs>
  <Slides>10</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14</vt:lpstr>
      <vt:lpstr>What needs to happen for you to have your thoughts and beliefs respected?</vt:lpstr>
      <vt:lpstr>How many of these did you get?</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Mrs McConway</cp:lastModifiedBy>
  <cp:revision>353</cp:revision>
  <dcterms:created xsi:type="dcterms:W3CDTF">2020-04-07T09:32:00Z</dcterms:created>
  <dcterms:modified xsi:type="dcterms:W3CDTF">2020-05-08T19:30:21Z</dcterms:modified>
</cp:coreProperties>
</file>