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3"/>
  </p:notesMasterIdLst>
  <p:handoutMasterIdLst>
    <p:handoutMasterId r:id="rId14"/>
  </p:handoutMasterIdLst>
  <p:sldIdLst>
    <p:sldId id="275" r:id="rId3"/>
    <p:sldId id="286" r:id="rId4"/>
    <p:sldId id="294" r:id="rId5"/>
    <p:sldId id="287" r:id="rId6"/>
    <p:sldId id="282" r:id="rId7"/>
    <p:sldId id="284" r:id="rId8"/>
    <p:sldId id="293" r:id="rId9"/>
    <p:sldId id="295" r:id="rId10"/>
    <p:sldId id="298"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67" d="100"/>
          <a:sy n="67" d="100"/>
        </p:scale>
        <p:origin x="604" y="3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6/22/2020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6/22/2020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Mosharef</a:t>
            </a:r>
            <a:r>
              <a:rPr lang="en-GB" sz="1200" b="0" i="0" kern="1200" dirty="0">
                <a:solidFill>
                  <a:schemeClr val="tx1"/>
                </a:solidFill>
                <a:effectLst/>
                <a:latin typeface="+mn-lt"/>
                <a:ea typeface="+mn-ea"/>
                <a:cs typeface="+mn-cs"/>
              </a:rPr>
              <a:t> , a teacher dancing with students at </a:t>
            </a:r>
            <a:r>
              <a:rPr lang="en-GB" sz="1200" b="0" i="0" kern="1200" dirty="0" err="1">
                <a:solidFill>
                  <a:schemeClr val="tx1"/>
                </a:solidFill>
                <a:effectLst/>
                <a:latin typeface="+mn-lt"/>
                <a:ea typeface="+mn-ea"/>
                <a:cs typeface="+mn-cs"/>
              </a:rPr>
              <a:t>Ambag</a:t>
            </a:r>
            <a:r>
              <a:rPr lang="en-GB" sz="1200" b="0" i="0" kern="1200" dirty="0">
                <a:solidFill>
                  <a:schemeClr val="tx1"/>
                </a:solidFill>
                <a:effectLst/>
                <a:latin typeface="+mn-lt"/>
                <a:ea typeface="+mn-ea"/>
                <a:cs typeface="+mn-cs"/>
              </a:rPr>
              <a:t> Primary School Gazipur, Bangladesh. March 2019.</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Mawa</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22/06/2020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22/06/2020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22/06/2020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22/06/2020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22/06/2020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22/06/2020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22/06/2020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22/06/2020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22/06/2020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22/06/2020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22/06/2020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22/06/2020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53152674-77B1-4DE2-8655-6F39E4BA69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852265B2-8682-4A68-868D-A332EB5A8D03}"/>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22/06/2020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22/06/2020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22/06/2020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22/06/2020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22/06/2020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22/06/2020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22/06/2020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22/06/2020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22/06/2020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22/06/2020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22/06/2020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22/06/2020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22/06/2020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youtube.com/watch?v=mmOU5fTJ3NQ"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4.xml"/><Relationship Id="rId7" Type="http://schemas.openxmlformats.org/officeDocument/2006/relationships/hyperlink" Target="https://www.youtube.com/watch?v=FtYjUv2x65g" TargetMode="External"/><Relationship Id="rId2" Type="http://schemas.openxmlformats.org/officeDocument/2006/relationships/slideLayout" Target="../slideLayouts/slideLayout24.xml"/><Relationship Id="rId1" Type="http://schemas.openxmlformats.org/officeDocument/2006/relationships/video" Target="https://www.youtube.com/embed/FtYjUv2x65g?feature=oembed" TargetMode="Externa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Mawa</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a:t>Teacher slide</a:t>
            </a:r>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p:txBody>
          <a:bodyPr vert="horz" lIns="180000" tIns="180000" rIns="91440" bIns="72000" rtlCol="0" anchor="t">
            <a:normAutofit fontScale="70000" lnSpcReduction="20000"/>
          </a:bodyPr>
          <a:lstStyle/>
          <a:p>
            <a:pPr marL="0" indent="0">
              <a:buNone/>
            </a:pPr>
            <a:r>
              <a:rPr lang="en-GB" b="1" dirty="0"/>
              <a:t>Contents</a:t>
            </a:r>
          </a:p>
          <a:p>
            <a:r>
              <a:rPr lang="en-US" sz="3400" dirty="0"/>
              <a:t>Slide 3 Guess the article - images as clues to identify the article</a:t>
            </a:r>
          </a:p>
          <a:p>
            <a:r>
              <a:rPr lang="en-US" sz="3400" dirty="0"/>
              <a:t>Slide 4 Introducing the article</a:t>
            </a:r>
          </a:p>
          <a:p>
            <a:r>
              <a:rPr lang="en-US" sz="3400" dirty="0"/>
              <a:t>Slide 5 Exploring Article 30</a:t>
            </a:r>
          </a:p>
          <a:p>
            <a:r>
              <a:rPr lang="en-US" sz="3400" dirty="0"/>
              <a:t>Slide 6 Exploring Article 30 – answers</a:t>
            </a:r>
          </a:p>
          <a:p>
            <a:r>
              <a:rPr lang="en-US" sz="3400" dirty="0"/>
              <a:t>Slide 7 &amp; 8 Primary activities</a:t>
            </a:r>
          </a:p>
          <a:p>
            <a:r>
              <a:rPr lang="en-US" sz="3400" dirty="0"/>
              <a:t>Slide 9 Reflection</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318334" y="1743791"/>
            <a:ext cx="5351463" cy="3722688"/>
          </a:xfrm>
        </p:spPr>
        <p:txBody>
          <a:bodyPr vert="horz" lIns="91440" tIns="45720" rIns="91440" bIns="45720" rtlCol="0" anchor="t">
            <a:normAutofit/>
          </a:bodyPr>
          <a:lstStyle/>
          <a:p>
            <a:pPr marL="0" indent="0">
              <a:buNone/>
            </a:pPr>
            <a:r>
              <a:rPr lang="en-GB" b="1" dirty="0">
                <a:latin typeface="Arial" panose="020B0604020202020204" pitchFamily="34" charset="0"/>
                <a:cs typeface="Arial" panose="020B0604020202020204" pitchFamily="34" charset="0"/>
              </a:rPr>
              <a:t>Instructions</a:t>
            </a:r>
          </a:p>
          <a:p>
            <a:pPr marL="0" lvl="0" indent="0">
              <a:spcAft>
                <a:spcPts val="1000"/>
              </a:spcAft>
              <a:buNone/>
              <a:defRPr/>
            </a:pPr>
            <a:r>
              <a:rPr lang="en-GB" dirty="0">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6252540"/>
            <a:ext cx="928459" cy="646331"/>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Estey</a:t>
            </a:r>
            <a:endParaRPr lang="en-GB" sz="900" dirty="0">
              <a:latin typeface="Arial" panose="020B0604020202020204" pitchFamily="34" charset="0"/>
              <a:cs typeface="Arial" panose="020B0604020202020204" pitchFamily="34" charset="0"/>
            </a:endParaRPr>
          </a:p>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picture containing hat, bag&#10;&#10;Description automatically generated">
            <a:extLst>
              <a:ext uri="{FF2B5EF4-FFF2-40B4-BE49-F238E27FC236}">
                <a16:creationId xmlns:a16="http://schemas.microsoft.com/office/drawing/2014/main" id="{3428DCB4-0C18-4090-B67C-F2903619C1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367" y="3035248"/>
            <a:ext cx="2335158" cy="2992827"/>
          </a:xfrm>
          <a:prstGeom prst="rect">
            <a:avLst/>
          </a:prstGeom>
        </p:spPr>
      </p:pic>
      <p:pic>
        <p:nvPicPr>
          <p:cNvPr id="10" name="image30.jpg">
            <a:extLst>
              <a:ext uri="{FF2B5EF4-FFF2-40B4-BE49-F238E27FC236}">
                <a16:creationId xmlns:a16="http://schemas.microsoft.com/office/drawing/2014/main" id="{97D590C1-1B90-4F83-B20E-AED7F5159FCD}"/>
              </a:ext>
            </a:extLst>
          </p:cNvPr>
          <p:cNvPicPr/>
          <p:nvPr/>
        </p:nvPicPr>
        <p:blipFill>
          <a:blip r:embed="rId4" cstate="email">
            <a:extLst>
              <a:ext uri="{28A0092B-C50C-407E-A947-70E740481C1C}">
                <a14:useLocalDpi xmlns:a14="http://schemas.microsoft.com/office/drawing/2010/main"/>
              </a:ext>
            </a:extLst>
          </a:blip>
          <a:srcRect/>
          <a:stretch>
            <a:fillRect/>
          </a:stretch>
        </p:blipFill>
        <p:spPr>
          <a:xfrm>
            <a:off x="3639485" y="3051093"/>
            <a:ext cx="3924300" cy="2616200"/>
          </a:xfrm>
          <a:prstGeom prst="rect">
            <a:avLst/>
          </a:prstGeom>
          <a:ln/>
        </p:spPr>
      </p:pic>
      <p:pic>
        <p:nvPicPr>
          <p:cNvPr id="6" name="Picture 5" descr="A picture containing table, indoor, sitting, cake&#10;&#10;Description automatically generated">
            <a:extLst>
              <a:ext uri="{FF2B5EF4-FFF2-40B4-BE49-F238E27FC236}">
                <a16:creationId xmlns:a16="http://schemas.microsoft.com/office/drawing/2014/main" id="{D48D2E0B-4705-45CC-89D2-C6D0492858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0525" y="3029225"/>
            <a:ext cx="3459108" cy="2594332"/>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30</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85000" lnSpcReduction="10000"/>
          </a:bodyPr>
          <a:lstStyle/>
          <a:p>
            <a:pPr marL="0" indent="0">
              <a:buNone/>
            </a:pPr>
            <a:r>
              <a:rPr lang="en-GB" b="1" dirty="0"/>
              <a:t>Article 30 -  Minority or indigenous groups, culture, language </a:t>
            </a:r>
            <a:r>
              <a:rPr lang="en-GB" b="1"/>
              <a:t>and religion</a:t>
            </a:r>
          </a:p>
          <a:p>
            <a:pPr marL="0" indent="0">
              <a:buNone/>
            </a:pPr>
            <a:r>
              <a:rPr lang="en-GB"/>
              <a:t>Every </a:t>
            </a:r>
            <a:r>
              <a:rPr lang="en-GB" dirty="0"/>
              <a:t>child has the right to learn and use the language, customs and religion of their family whether or not these are shared by the majority of the people in the country where they live. </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Gerry introduces Article 30</a:t>
            </a: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Gerry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8" name="Graphic 7">
            <a:extLst>
              <a:ext uri="{FF2B5EF4-FFF2-40B4-BE49-F238E27FC236}">
                <a16:creationId xmlns:a16="http://schemas.microsoft.com/office/drawing/2014/main" id="{5F9B16F7-B30B-4CE3-9675-AEAB75726C4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20831" y="116247"/>
            <a:ext cx="1328738" cy="1771650"/>
          </a:xfrm>
          <a:prstGeom prst="rect">
            <a:avLst/>
          </a:prstGeom>
        </p:spPr>
      </p:pic>
      <p:pic>
        <p:nvPicPr>
          <p:cNvPr id="9" name="Article 30 for pack">
            <a:hlinkClick r:id="" action="ppaction://media"/>
            <a:extLst>
              <a:ext uri="{FF2B5EF4-FFF2-40B4-BE49-F238E27FC236}">
                <a16:creationId xmlns:a16="http://schemas.microsoft.com/office/drawing/2014/main" id="{28255895-D3AA-4655-9DBD-D9F758DAC7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2431" y="2207975"/>
            <a:ext cx="5479476" cy="3082205"/>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r>
              <a:rPr lang="en-GB" dirty="0">
                <a:latin typeface="Arial" panose="020B0604020202020204" pitchFamily="34" charset="0"/>
                <a:cs typeface="Arial" panose="020B0604020202020204" pitchFamily="34" charset="0"/>
              </a:rPr>
              <a:t>Note down your thoughts and compare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203863" y="209623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can you do to help all children enjoy their right to learn and to use the language, customs and religion of their family even if they are not the majority?</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30</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32500" lnSpcReduction="20000"/>
          </a:bodyPr>
          <a:lstStyle/>
          <a:p>
            <a:r>
              <a:rPr lang="en-GB" sz="6200" dirty="0">
                <a:latin typeface="Arial" panose="020B0604020202020204" pitchFamily="34" charset="0"/>
                <a:cs typeface="Arial" panose="020B0604020202020204" pitchFamily="34" charset="0"/>
              </a:rPr>
              <a:t>Be able to speak your own language with friends and family without other people saying it’s rude.</a:t>
            </a:r>
          </a:p>
          <a:p>
            <a:r>
              <a:rPr lang="en-GB" sz="6200" dirty="0">
                <a:latin typeface="Arial" panose="020B0604020202020204" pitchFamily="34" charset="0"/>
                <a:cs typeface="Arial" panose="020B0604020202020204" pitchFamily="34" charset="0"/>
              </a:rPr>
              <a:t>Learn about different languages, cultures and religions.</a:t>
            </a:r>
          </a:p>
          <a:p>
            <a:r>
              <a:rPr lang="en-GB" sz="6200" dirty="0">
                <a:latin typeface="Arial" panose="020B0604020202020204" pitchFamily="34" charset="0"/>
                <a:cs typeface="Arial" panose="020B0604020202020204" pitchFamily="34" charset="0"/>
              </a:rPr>
              <a:t>Read books by lots of different kinds of writers from all around the world.</a:t>
            </a:r>
          </a:p>
          <a:p>
            <a:r>
              <a:rPr lang="en-GB" sz="6200" dirty="0">
                <a:latin typeface="Arial" panose="020B0604020202020204" pitchFamily="34" charset="0"/>
                <a:cs typeface="Arial" panose="020B0604020202020204" pitchFamily="34" charset="0"/>
              </a:rPr>
              <a:t>Learn about the world through the eyes of different people.</a:t>
            </a:r>
          </a:p>
          <a:p>
            <a:r>
              <a:rPr lang="en-GB" sz="6200" dirty="0">
                <a:latin typeface="Arial" panose="020B0604020202020204" pitchFamily="34" charset="0"/>
                <a:cs typeface="Arial" panose="020B0604020202020204" pitchFamily="34" charset="0"/>
              </a:rPr>
              <a:t>Celebrate lots of special events like Burn’s night, Chinese New Year, St David’s Day, Carnival.</a:t>
            </a:r>
          </a:p>
          <a:p>
            <a:r>
              <a:rPr lang="en-GB" sz="6200" dirty="0">
                <a:latin typeface="Arial" panose="020B0604020202020204" pitchFamily="34" charset="0"/>
                <a:cs typeface="Arial" panose="020B0604020202020204" pitchFamily="34" charset="0"/>
              </a:rPr>
              <a:t>Enjoy food, music and dance from different countries.</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id="{5DBA6628-F645-4A31-9AFF-050A34306ED8}"/>
              </a:ext>
            </a:extLst>
          </p:cNvPr>
          <p:cNvSpPr/>
          <p:nvPr/>
        </p:nvSpPr>
        <p:spPr>
          <a:xfrm>
            <a:off x="3772806" y="1722601"/>
            <a:ext cx="2690252" cy="275771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find out how to say ‘”Hello, how are you?”’ in 5 different languages. </a:t>
            </a:r>
          </a:p>
          <a:p>
            <a:pPr algn="ctr"/>
            <a:r>
              <a:rPr lang="en-GB" sz="1400" dirty="0">
                <a:solidFill>
                  <a:srgbClr val="00B0F0"/>
                </a:solidFill>
                <a:latin typeface="Arial" panose="020B0604020202020204" pitchFamily="34" charset="0"/>
                <a:cs typeface="Arial" panose="020B0604020202020204" pitchFamily="34" charset="0"/>
              </a:rPr>
              <a:t>  Share with friends and see how many you can get as a group.</a:t>
            </a:r>
          </a:p>
        </p:txBody>
      </p:sp>
      <p:pic>
        <p:nvPicPr>
          <p:cNvPr id="12" name="Graphic 11">
            <a:extLst>
              <a:ext uri="{FF2B5EF4-FFF2-40B4-BE49-F238E27FC236}">
                <a16:creationId xmlns:a16="http://schemas.microsoft.com/office/drawing/2014/main" id="{0C581938-9D6C-4989-963F-A262752E2BE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28" y="2862950"/>
            <a:ext cx="1924022" cy="2565362"/>
          </a:xfrm>
          <a:prstGeom prst="rect">
            <a:avLst/>
          </a:prstGeom>
        </p:spPr>
      </p:pic>
      <p:sp>
        <p:nvSpPr>
          <p:cNvPr id="16" name="Flowchart: Connector 15">
            <a:extLst>
              <a:ext uri="{FF2B5EF4-FFF2-40B4-BE49-F238E27FC236}">
                <a16:creationId xmlns:a16="http://schemas.microsoft.com/office/drawing/2014/main" id="{63A70BFD-BC6C-4882-8909-73CA067B0137}"/>
              </a:ext>
            </a:extLst>
          </p:cNvPr>
          <p:cNvSpPr/>
          <p:nvPr/>
        </p:nvSpPr>
        <p:spPr>
          <a:xfrm>
            <a:off x="6347852" y="2980209"/>
            <a:ext cx="3924300" cy="375948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Culture means traditions that groups follow like food, dances, song and clothes. Draw or write about what is important in your culture. Then think of someone who comes from a different culture and share safely with them what is important about culture for each of you. This could be someone you know or you could pick a country or indigenous group and write to a child of that country or group.  </a:t>
            </a: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FD6C1A32-72C3-42A3-A272-10B366EFF786}"/>
              </a:ext>
            </a:extLst>
          </p:cNvPr>
          <p:cNvSpPr/>
          <p:nvPr/>
        </p:nvSpPr>
        <p:spPr>
          <a:xfrm>
            <a:off x="6554720" y="261444"/>
            <a:ext cx="2443764" cy="23919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Do you know any traditional dances? Research these safely online or ask a friend or grown up to teach you and practise the steps.</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7756885D-BE5C-48F1-8908-75F0F5EA87ED}"/>
              </a:ext>
            </a:extLst>
          </p:cNvPr>
          <p:cNvSpPr/>
          <p:nvPr/>
        </p:nvSpPr>
        <p:spPr>
          <a:xfrm>
            <a:off x="9339017" y="1138548"/>
            <a:ext cx="2443764" cy="239199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Find 10 characters from your favourite books. Do they come from a range of cultures or are they all just like you? </a:t>
            </a:r>
          </a:p>
        </p:txBody>
      </p:sp>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2" name="Flowchart: Connector 21">
            <a:extLst>
              <a:ext uri="{FF2B5EF4-FFF2-40B4-BE49-F238E27FC236}">
                <a16:creationId xmlns:a16="http://schemas.microsoft.com/office/drawing/2014/main" id="{83B3CD56-3D95-4CF6-AA54-C510728711AF}"/>
              </a:ext>
            </a:extLst>
          </p:cNvPr>
          <p:cNvSpPr/>
          <p:nvPr/>
        </p:nvSpPr>
        <p:spPr>
          <a:xfrm>
            <a:off x="4579462" y="1075631"/>
            <a:ext cx="2389236" cy="235336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Keep a food and drink diary for the week. What cultures do your food and drink come from? Which are your favourites?</a:t>
            </a:r>
          </a:p>
        </p:txBody>
      </p:sp>
      <p:sp>
        <p:nvSpPr>
          <p:cNvPr id="10" name="Flowchart: Connector 9">
            <a:extLst>
              <a:ext uri="{FF2B5EF4-FFF2-40B4-BE49-F238E27FC236}">
                <a16:creationId xmlns:a16="http://schemas.microsoft.com/office/drawing/2014/main" id="{025188FD-6920-4B96-8C7B-48F2DD753A09}"/>
              </a:ext>
            </a:extLst>
          </p:cNvPr>
          <p:cNvSpPr/>
          <p:nvPr/>
        </p:nvSpPr>
        <p:spPr>
          <a:xfrm>
            <a:off x="2405731" y="3665208"/>
            <a:ext cx="2811876" cy="272673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Can you guess what kinds of fusion foods these are? Fusion food combines elements from different cultures. Invent a recipe for your own fusion food.</a:t>
            </a:r>
          </a:p>
        </p:txBody>
      </p:sp>
      <p:sp>
        <p:nvSpPr>
          <p:cNvPr id="14" name="Flowchart: Connector 13">
            <a:extLst>
              <a:ext uri="{FF2B5EF4-FFF2-40B4-BE49-F238E27FC236}">
                <a16:creationId xmlns:a16="http://schemas.microsoft.com/office/drawing/2014/main" id="{B3D10AA8-B202-4B1D-9693-D61FC941C1E4}"/>
              </a:ext>
            </a:extLst>
          </p:cNvPr>
          <p:cNvSpPr/>
          <p:nvPr/>
        </p:nvSpPr>
        <p:spPr>
          <a:xfrm>
            <a:off x="8540221" y="3541602"/>
            <a:ext cx="3158135" cy="311717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What does it mean to be from a minority or indigenous group? Find out what the words mean and then think about which minority groups there are in the UK. Why do you think Article 30 is important and how does it link to last week’s work on Article 2?</a:t>
            </a:r>
          </a:p>
        </p:txBody>
      </p:sp>
      <p:pic>
        <p:nvPicPr>
          <p:cNvPr id="1028" name="Picture 4">
            <a:extLst>
              <a:ext uri="{FF2B5EF4-FFF2-40B4-BE49-F238E27FC236}">
                <a16:creationId xmlns:a16="http://schemas.microsoft.com/office/drawing/2014/main" id="{A213DAF4-F334-45A3-BA10-0911472C125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0000" y="3921664"/>
            <a:ext cx="2179156" cy="16343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75E603A-7129-4710-B612-903449F612F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6975" y="1301969"/>
            <a:ext cx="1600202" cy="21342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F485D23D-F172-4CF8-926E-24F18376D6C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29456" y="2069149"/>
            <a:ext cx="1352550" cy="2028825"/>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Connector 17">
            <a:extLst>
              <a:ext uri="{FF2B5EF4-FFF2-40B4-BE49-F238E27FC236}">
                <a16:creationId xmlns:a16="http://schemas.microsoft.com/office/drawing/2014/main" id="{2B50BF72-C7F2-4345-87E9-FC53EC587D46}"/>
              </a:ext>
            </a:extLst>
          </p:cNvPr>
          <p:cNvSpPr/>
          <p:nvPr/>
        </p:nvSpPr>
        <p:spPr>
          <a:xfrm>
            <a:off x="7177264" y="29511"/>
            <a:ext cx="2394226" cy="235337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Watch </a:t>
            </a:r>
            <a:r>
              <a:rPr lang="en-GB" sz="1400" dirty="0">
                <a:solidFill>
                  <a:srgbClr val="00B0F0"/>
                </a:solidFill>
                <a:latin typeface="Arial" panose="020B0604020202020204" pitchFamily="34" charset="0"/>
                <a:cs typeface="Arial" panose="020B0604020202020204" pitchFamily="34" charset="0"/>
                <a:hlinkClick r:id="rId7"/>
              </a:rPr>
              <a:t>‘If the World were a Village of 100 People’ </a:t>
            </a:r>
            <a:r>
              <a:rPr lang="en-GB" sz="1400" dirty="0">
                <a:solidFill>
                  <a:srgbClr val="00B0F0"/>
                </a:solidFill>
                <a:latin typeface="Arial" panose="020B0604020202020204" pitchFamily="34" charset="0"/>
                <a:cs typeface="Arial" panose="020B0604020202020204" pitchFamily="34" charset="0"/>
              </a:rPr>
              <a:t>to find out about people around the world.</a:t>
            </a: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19" name="Online Media 3" title="If the World Were a Village of 100 People: A Story About the World's People - Trailer">
            <a:hlinkClick r:id="" action="ppaction://media"/>
            <a:extLst>
              <a:ext uri="{FF2B5EF4-FFF2-40B4-BE49-F238E27FC236}">
                <a16:creationId xmlns:a16="http://schemas.microsoft.com/office/drawing/2014/main" id="{634A4429-1EF5-4FBA-AABD-E404691195B3}"/>
              </a:ext>
            </a:extLst>
          </p:cNvPr>
          <p:cNvPicPr>
            <a:picLocks noRot="1" noChangeAspect="1"/>
          </p:cNvPicPr>
          <p:nvPr>
            <a:videoFile r:link="rId1"/>
          </p:nvPr>
        </p:nvPicPr>
        <p:blipFill>
          <a:blip r:embed="rId8"/>
          <a:stretch>
            <a:fillRect/>
          </a:stretch>
        </p:blipFill>
        <p:spPr>
          <a:xfrm>
            <a:off x="9269780" y="930470"/>
            <a:ext cx="2764984" cy="2072232"/>
          </a:xfrm>
          <a:prstGeom prst="rect">
            <a:avLst/>
          </a:prstGeom>
        </p:spPr>
      </p:pic>
      <p:sp>
        <p:nvSpPr>
          <p:cNvPr id="20" name="Rectangle 19">
            <a:extLst>
              <a:ext uri="{FF2B5EF4-FFF2-40B4-BE49-F238E27FC236}">
                <a16:creationId xmlns:a16="http://schemas.microsoft.com/office/drawing/2014/main" id="{2C8EFDCB-C8E6-4364-AA3F-ED5330668B4F}"/>
              </a:ext>
            </a:extLst>
          </p:cNvPr>
          <p:cNvSpPr/>
          <p:nvPr/>
        </p:nvSpPr>
        <p:spPr>
          <a:xfrm rot="16200000">
            <a:off x="-335988" y="5109975"/>
            <a:ext cx="902811" cy="230832"/>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id="{F95A2A68-52A6-41FA-A3A9-6BE276C51869}"/>
              </a:ext>
            </a:extLst>
          </p:cNvPr>
          <p:cNvSpPr/>
          <p:nvPr/>
        </p:nvSpPr>
        <p:spPr>
          <a:xfrm>
            <a:off x="5509095" y="3541602"/>
            <a:ext cx="2739637" cy="281854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A lot of our food originates from other cultures. Design a menu for your household for the week that involves food from different cultures. Prepare one or two of the meals for the people you live with.</a:t>
            </a:r>
          </a:p>
          <a:p>
            <a:pPr algn="ctr"/>
            <a:endParaRPr lang="en-GB" sz="1400" dirty="0">
              <a:solidFill>
                <a:srgbClr val="00B0F0"/>
              </a:solid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6144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 then think about these questions…</a:t>
            </a:r>
          </a:p>
          <a:p>
            <a:r>
              <a:rPr lang="en-GB" sz="1800" dirty="0"/>
              <a:t>What do you do in your own life to respect your right and other children’s right to learn and use the language, customs and religion of their family?</a:t>
            </a:r>
          </a:p>
          <a:p>
            <a:r>
              <a:rPr lang="en-GB" sz="1800" dirty="0"/>
              <a:t>How do you celebrate other children’s cultures?</a:t>
            </a:r>
          </a:p>
          <a:p>
            <a:r>
              <a:rPr lang="en-GB" sz="1800" dirty="0"/>
              <a:t>When you hear people laughing at or being rude about other traditions, what do you do? </a:t>
            </a:r>
          </a:p>
          <a:p>
            <a:pPr marL="0" indent="0">
              <a:buNone/>
            </a:pPr>
            <a:r>
              <a:rPr lang="en-GB" sz="1800" b="1" dirty="0"/>
              <a:t>Write down your thoughts and if you want, share this back with your teacher, friends or family. </a:t>
            </a:r>
          </a:p>
          <a:p>
            <a:pPr marL="0" indent="0">
              <a:buNone/>
            </a:pPr>
            <a:endParaRPr lang="en-GB" sz="1800" dirty="0"/>
          </a:p>
        </p:txBody>
      </p:sp>
      <p:pic>
        <p:nvPicPr>
          <p:cNvPr id="5" name="Picture 4" descr="A young boy holding a guitar&#10;&#10;Description automatically generated">
            <a:extLst>
              <a:ext uri="{FF2B5EF4-FFF2-40B4-BE49-F238E27FC236}">
                <a16:creationId xmlns:a16="http://schemas.microsoft.com/office/drawing/2014/main" id="{9E2CCE6B-BA37-402C-97F9-82C532F10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76225" y="1735977"/>
            <a:ext cx="4360250" cy="3722956"/>
          </a:xfrm>
          <a:prstGeom prst="rect">
            <a:avLst/>
          </a:prstGeom>
          <a:noFill/>
        </p:spPr>
      </p:pic>
      <p:sp>
        <p:nvSpPr>
          <p:cNvPr id="8" name="Rectangle 7">
            <a:extLst>
              <a:ext uri="{FF2B5EF4-FFF2-40B4-BE49-F238E27FC236}">
                <a16:creationId xmlns:a16="http://schemas.microsoft.com/office/drawing/2014/main" id="{DCB833E4-6FBA-46FA-81DB-A9CD4240CAC9}"/>
              </a:ext>
            </a:extLst>
          </p:cNvPr>
          <p:cNvSpPr/>
          <p:nvPr/>
        </p:nvSpPr>
        <p:spPr>
          <a:xfrm>
            <a:off x="83775" y="6596556"/>
            <a:ext cx="857927"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a:t>
            </a:r>
            <a:r>
              <a:rPr lang="en-GB" sz="900" dirty="0" err="1">
                <a:solidFill>
                  <a:srgbClr val="121212"/>
                </a:solidFill>
                <a:latin typeface="Arial" panose="020B0604020202020204" pitchFamily="34" charset="0"/>
                <a:cs typeface="Arial" panose="020B0604020202020204" pitchFamily="34" charset="0"/>
              </a:rPr>
              <a:t>Cabra</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942</Words>
  <Application>Microsoft Office PowerPoint</Application>
  <PresentationFormat>Widescreen</PresentationFormat>
  <Paragraphs>89</Paragraphs>
  <Slides>10</Slides>
  <Notes>5</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Calibri Light</vt:lpstr>
      <vt:lpstr>Univers Next Pro</vt:lpstr>
      <vt:lpstr>Univers Next Pro Condensed</vt:lpstr>
      <vt:lpstr>Univers Next Pro Light</vt:lpstr>
      <vt:lpstr>Wingdings</vt:lpstr>
      <vt:lpstr>Office Theme</vt:lpstr>
      <vt:lpstr>Custom Design</vt:lpstr>
      <vt:lpstr>PowerPoint Presentation</vt:lpstr>
      <vt:lpstr>Teacher slide</vt:lpstr>
      <vt:lpstr>Guess the article</vt:lpstr>
      <vt:lpstr>Introducing… Article 30</vt:lpstr>
      <vt:lpstr>  </vt:lpstr>
      <vt:lpstr>How many of these did you get?</vt:lpstr>
      <vt:lpstr>Activity Time</vt:lpstr>
      <vt:lpstr>Activity Time</vt:lpstr>
      <vt:lpstr>Reflection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F McConway</cp:lastModifiedBy>
  <cp:revision>19</cp:revision>
  <dcterms:created xsi:type="dcterms:W3CDTF">2020-06-15T08:25:39Z</dcterms:created>
  <dcterms:modified xsi:type="dcterms:W3CDTF">2020-06-22T16:38:34Z</dcterms:modified>
</cp:coreProperties>
</file>